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82" r:id="rId5"/>
    <p:sldId id="278" r:id="rId6"/>
    <p:sldId id="283" r:id="rId7"/>
    <p:sldId id="279" r:id="rId8"/>
    <p:sldId id="281" r:id="rId9"/>
    <p:sldId id="280" r:id="rId10"/>
    <p:sldId id="261" r:id="rId11"/>
    <p:sldId id="273" r:id="rId12"/>
    <p:sldId id="267" r:id="rId13"/>
    <p:sldId id="268" r:id="rId14"/>
    <p:sldId id="271" r:id="rId15"/>
    <p:sldId id="269" r:id="rId16"/>
    <p:sldId id="270" r:id="rId17"/>
    <p:sldId id="272" r:id="rId18"/>
    <p:sldId id="262" r:id="rId19"/>
    <p:sldId id="265" r:id="rId20"/>
    <p:sldId id="275" r:id="rId21"/>
    <p:sldId id="284" r:id="rId22"/>
    <p:sldId id="264" r:id="rId23"/>
    <p:sldId id="277" r:id="rId24"/>
    <p:sldId id="26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77908" autoAdjust="0"/>
  </p:normalViewPr>
  <p:slideViewPr>
    <p:cSldViewPr snapToGrid="0">
      <p:cViewPr varScale="1">
        <p:scale>
          <a:sx n="89" d="100"/>
          <a:sy n="89" d="100"/>
        </p:scale>
        <p:origin x="12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44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26-08-19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Synapse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Synap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altLang="fr-F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 Dendrites = inputs et axones = outputs</a:t>
            </a:r>
            <a:endParaRPr kumimoji="0" lang="fr-BE" altLang="fr-FR" sz="12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461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60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8702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/>
              <a:t>En effet, les </a:t>
            </a:r>
            <a:r>
              <a:rPr lang="fr-BE" b="1"/>
              <a:t>poids</a:t>
            </a:r>
            <a:r>
              <a:rPr lang="fr-BE"/>
              <a:t> (et le biais) sont </a:t>
            </a:r>
            <a:r>
              <a:rPr lang="fr-BE" b="1"/>
              <a:t>les seules variables</a:t>
            </a:r>
            <a:r>
              <a:rPr lang="fr-BE"/>
              <a:t>, au final, du perceptron, un fois l’architecture mise en place (neurones, couches, vitesse d’apprentissage…).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</a:t>
            </a:r>
            <a:r>
              <a:rPr lang="fr-BE" b="1" dirty="0"/>
              <a:t>rétropropagation du gradient</a:t>
            </a:r>
            <a:r>
              <a:rPr lang="fr-BE" dirty="0"/>
              <a:t> est une méthode pour calculer le gradient de l'erreur pour chaque neurone d'un </a:t>
            </a:r>
            <a:r>
              <a:rPr lang="fr-BE" dirty="0">
                <a:hlinkClick r:id="rId3" tooltip="Réseau de neurones"/>
              </a:rPr>
              <a:t>réseau de neurones</a:t>
            </a:r>
            <a:r>
              <a:rPr lang="fr-BE" dirty="0"/>
              <a:t>, de la dernière couche vers la première.</a:t>
            </a:r>
          </a:p>
          <a:p>
            <a:r>
              <a:rPr lang="fr-BE" dirty="0"/>
              <a:t>Dans le cas des réseaux de neurones, les poids </a:t>
            </a:r>
            <a:r>
              <a:rPr lang="fr-BE" dirty="0">
                <a:hlinkClick r:id="rId4" tooltip="Synapse"/>
              </a:rPr>
              <a:t>synaptiques</a:t>
            </a:r>
            <a:r>
              <a:rPr lang="fr-BE" dirty="0"/>
              <a:t> qui contribuent à engendrer une erreur importante se verront modifiés de manière plus significative que les poids qui ont engendré une erreur marginale.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1240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</a:t>
            </a:r>
            <a:r>
              <a:rPr lang="fr-BE" b="1" dirty="0"/>
              <a:t>rétropropagation du gradient</a:t>
            </a:r>
            <a:r>
              <a:rPr lang="fr-BE" dirty="0"/>
              <a:t> est une méthode pour calculer le gradient de l'erreur pour chaque neurone d'un </a:t>
            </a:r>
            <a:r>
              <a:rPr lang="fr-BE" dirty="0">
                <a:hlinkClick r:id="rId3" tooltip="Réseau de neurones"/>
              </a:rPr>
              <a:t>réseau de neurones</a:t>
            </a:r>
            <a:r>
              <a:rPr lang="fr-BE" dirty="0"/>
              <a:t>, de la dernière couche vers la première.</a:t>
            </a:r>
          </a:p>
          <a:p>
            <a:r>
              <a:rPr lang="fr-BE" dirty="0"/>
              <a:t>Dans le cas des réseaux de neurones, les poids </a:t>
            </a:r>
            <a:r>
              <a:rPr lang="fr-BE" dirty="0">
                <a:hlinkClick r:id="rId4" tooltip="Synapse"/>
              </a:rPr>
              <a:t>synaptiques</a:t>
            </a:r>
            <a:r>
              <a:rPr lang="fr-BE" dirty="0"/>
              <a:t> qui contribuent à engendrer une erreur importante se verront modifiés de manière plus significative que les poids qui ont engendré une erreur marginale.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9745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1964581"/>
            <a:ext cx="7016620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Apprendre à collaborer </a:t>
            </a:r>
            <a:br>
              <a:rPr lang="fr-BE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les outputs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générateur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Random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Noise)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discriminateur (Dataset ou images G(x))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Principe de rétropropagation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Apprend les features de lui-même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input (</a:t>
            </a: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Noise)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Bruit blanc gaussien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Permet une entrée aléatoire structurée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Input toujours différent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Générateur non déterministe 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FF5B44F-96FF-4904-9CF2-74EB4AC1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6" y="2249785"/>
            <a:ext cx="2081212" cy="20362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082E7E-8B96-48D1-8087-CC0EED4A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4" y="3738342"/>
            <a:ext cx="2352675" cy="16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8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MNIST	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(B/W)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94" y="2249785"/>
            <a:ext cx="433387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4" y="2074713"/>
            <a:ext cx="4781551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100		100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26E65C-2903-45CE-B73C-3B8CDF7A3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37" y="2137392"/>
            <a:ext cx="4668513" cy="3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100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STL 10	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96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x 96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564629-8C8D-489C-839D-D3377C7B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34" y="2011098"/>
            <a:ext cx="3620666" cy="36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4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100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STL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	100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44" y="2065804"/>
            <a:ext cx="4379817" cy="32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100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STL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79" y="1986388"/>
            <a:ext cx="2893104" cy="34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3" name="AutoShape 9">
            <a:extLst>
              <a:ext uri="{FF2B5EF4-FFF2-40B4-BE49-F238E27FC236}">
                <a16:creationId xmlns:a16="http://schemas.microsoft.com/office/drawing/2014/main" id="{FEDD03D1-9358-4E6C-A351-846825F5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098" y="4025614"/>
            <a:ext cx="1837755" cy="169599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4" name="AutoShape 15">
            <a:extLst>
              <a:ext uri="{FF2B5EF4-FFF2-40B4-BE49-F238E27FC236}">
                <a16:creationId xmlns:a16="http://schemas.microsoft.com/office/drawing/2014/main" id="{E9E2F534-A802-42BA-B32E-2D808471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567" y="2585461"/>
            <a:ext cx="1975941" cy="1721918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5A71331-0FB2-4218-B940-0688DE28F288}"/>
              </a:ext>
            </a:extLst>
          </p:cNvPr>
          <p:cNvSpPr txBox="1"/>
          <p:nvPr/>
        </p:nvSpPr>
        <p:spPr>
          <a:xfrm>
            <a:off x="206950" y="5398444"/>
            <a:ext cx="5166049" cy="646331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Produire des outputs aussi réaliste que possible à partir de zéro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2D5DF1-20C8-4614-B32A-02E424E4B7BA}"/>
              </a:ext>
            </a:extLst>
          </p:cNvPr>
          <p:cNvSpPr txBox="1"/>
          <p:nvPr/>
        </p:nvSpPr>
        <p:spPr>
          <a:xfrm>
            <a:off x="7335168" y="3756946"/>
            <a:ext cx="2152650" cy="92333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Identifier les vraies et fausses images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D02C0623-3B61-4505-8BA2-6CA8513B4057}"/>
              </a:ext>
            </a:extLst>
          </p:cNvPr>
          <p:cNvSpPr/>
          <p:nvPr/>
        </p:nvSpPr>
        <p:spPr>
          <a:xfrm>
            <a:off x="4038185" y="3833909"/>
            <a:ext cx="1699885" cy="646331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615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36" y="3847614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691" y="3467152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AutoShape 28">
            <a:extLst>
              <a:ext uri="{FF2B5EF4-FFF2-40B4-BE49-F238E27FC236}">
                <a16:creationId xmlns:a16="http://schemas.microsoft.com/office/drawing/2014/main" id="{15D7484A-49BF-4417-A3A1-570F72C77F7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50901" y="2399229"/>
            <a:ext cx="53594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37">
            <a:extLst>
              <a:ext uri="{FF2B5EF4-FFF2-40B4-BE49-F238E27FC236}">
                <a16:creationId xmlns:a16="http://schemas.microsoft.com/office/drawing/2014/main" id="{EEA37FDC-85F7-45EE-B88E-342F8B5A320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10592" y="2824285"/>
            <a:ext cx="41656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453" y="4702584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266" y="4148287"/>
            <a:ext cx="460375" cy="19240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765" y="2031626"/>
            <a:ext cx="20363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1791478" y="1699678"/>
            <a:ext cx="100742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Les réseaux de neurones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GAN (Generative Adversarial Net)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L’environnement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Les résultats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générateur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Random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Noise)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discriminateur (Dataset ou images G(x))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Principe de rétropropagation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BE" altLang="fr-FR" sz="2400" b="1" dirty="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Information supplémentaire (label – y)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53" name="AutoShape 9">
            <a:extLst>
              <a:ext uri="{FF2B5EF4-FFF2-40B4-BE49-F238E27FC236}">
                <a16:creationId xmlns:a16="http://schemas.microsoft.com/office/drawing/2014/main" id="{FEDD03D1-9358-4E6C-A351-846825F5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098" y="4025614"/>
            <a:ext cx="1837755" cy="169599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4" name="AutoShape 15">
            <a:extLst>
              <a:ext uri="{FF2B5EF4-FFF2-40B4-BE49-F238E27FC236}">
                <a16:creationId xmlns:a16="http://schemas.microsoft.com/office/drawing/2014/main" id="{E9E2F534-A802-42BA-B32E-2D808471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567" y="2585461"/>
            <a:ext cx="1975941" cy="1721918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5A71331-0FB2-4218-B940-0688DE28F288}"/>
              </a:ext>
            </a:extLst>
          </p:cNvPr>
          <p:cNvSpPr txBox="1"/>
          <p:nvPr/>
        </p:nvSpPr>
        <p:spPr>
          <a:xfrm>
            <a:off x="206950" y="5398444"/>
            <a:ext cx="5166049" cy="646331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Produire des outputs aussi réaliste que possible à partir de zéro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2D5DF1-20C8-4614-B32A-02E424E4B7BA}"/>
              </a:ext>
            </a:extLst>
          </p:cNvPr>
          <p:cNvSpPr txBox="1"/>
          <p:nvPr/>
        </p:nvSpPr>
        <p:spPr>
          <a:xfrm>
            <a:off x="7335168" y="3756946"/>
            <a:ext cx="2152650" cy="92333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Identifier les vraies et fausses images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D02C0623-3B61-4505-8BA2-6CA8513B4057}"/>
              </a:ext>
            </a:extLst>
          </p:cNvPr>
          <p:cNvSpPr/>
          <p:nvPr/>
        </p:nvSpPr>
        <p:spPr>
          <a:xfrm>
            <a:off x="4038185" y="3833909"/>
            <a:ext cx="1699885" cy="646331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A5850B-7315-4F30-9C12-95064C597588}"/>
              </a:ext>
            </a:extLst>
          </p:cNvPr>
          <p:cNvSpPr txBox="1"/>
          <p:nvPr/>
        </p:nvSpPr>
        <p:spPr>
          <a:xfrm>
            <a:off x="3294932" y="2397678"/>
            <a:ext cx="2152650" cy="92333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Rétropropagation : Permet d’obtenir les gradients</a:t>
            </a:r>
          </a:p>
        </p:txBody>
      </p:sp>
    </p:spTree>
    <p:extLst>
      <p:ext uri="{BB962C8B-B14F-4D97-AF65-F5344CB8AC3E}">
        <p14:creationId xmlns:p14="http://schemas.microsoft.com/office/powerpoint/2010/main" val="230379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911808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–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529188"/>
                <a:ext cx="11582400" cy="3462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Fonctions d’activation des blocs sont des </a:t>
                </a:r>
                <a:r>
                  <a:rPr lang="fr-BE" altLang="fr-FR" sz="2400" dirty="0" err="1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LeakyReLU</a:t>
                </a: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Fonction d’activation de sortie est une </a:t>
                </a:r>
                <a:r>
                  <a:rPr lang="fr-BE" altLang="fr-FR" sz="2400" dirty="0" err="1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Tanh</a:t>
                </a: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29188"/>
                <a:ext cx="11582400" cy="3462294"/>
              </a:xfrm>
              <a:prstGeom prst="rect">
                <a:avLst/>
              </a:prstGeom>
              <a:blipFill>
                <a:blip r:embed="rId2"/>
                <a:stretch>
                  <a:fillRect l="-684" t="-14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40" y="4288354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AutoShape 28">
            <a:extLst>
              <a:ext uri="{FF2B5EF4-FFF2-40B4-BE49-F238E27FC236}">
                <a16:creationId xmlns:a16="http://schemas.microsoft.com/office/drawing/2014/main" id="{15D7484A-49BF-4417-A3A1-570F72C77F7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50901" y="2399229"/>
            <a:ext cx="53594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60979" y="2039674"/>
            <a:ext cx="314325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AutoShape 37">
            <a:extLst>
              <a:ext uri="{FF2B5EF4-FFF2-40B4-BE49-F238E27FC236}">
                <a16:creationId xmlns:a16="http://schemas.microsoft.com/office/drawing/2014/main" id="{EEA37FDC-85F7-45EE-B88E-342F8B5A320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10592" y="2824285"/>
            <a:ext cx="41656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1" name="AutoShape 46">
            <a:extLst>
              <a:ext uri="{FF2B5EF4-FFF2-40B4-BE49-F238E27FC236}">
                <a16:creationId xmlns:a16="http://schemas.microsoft.com/office/drawing/2014/main" id="{CAB52954-7D1A-4F63-9474-25A5E903C0E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86095" y="4750810"/>
            <a:ext cx="1275715" cy="276860"/>
          </a:xfrm>
          <a:prstGeom prst="rightArrow">
            <a:avLst>
              <a:gd name="adj1" fmla="val 50000"/>
              <a:gd name="adj2" fmla="val 159950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3406" y="5090618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460375" cy="19240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6" name="AutoShape 35">
            <a:extLst>
              <a:ext uri="{FF2B5EF4-FFF2-40B4-BE49-F238E27FC236}">
                <a16:creationId xmlns:a16="http://schemas.microsoft.com/office/drawing/2014/main" id="{275DB22A-97F5-430C-8A0D-C21EB474DABF}"/>
              </a:ext>
            </a:extLst>
          </p:cNvPr>
          <p:cNvSpPr>
            <a:spLocks/>
          </p:cNvSpPr>
          <p:nvPr/>
        </p:nvSpPr>
        <p:spPr bwMode="auto">
          <a:xfrm rot="5400000">
            <a:off x="5469607" y="3435985"/>
            <a:ext cx="314325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2117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527098"/>
            <a:ext cx="4307592" cy="1119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6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Langage Orienté objet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Interprété =&gt; plus facile en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Bibliothèque nombreux :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etc…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Assez facile à prendre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Grande communauté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93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Gratuite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Possibilité de travailler avec le GPU (</a:t>
            </a: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Cuda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Mise à disposition d’un GPU K80 vs GPU PC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Compatible avec Python et Linux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81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Gros volume de données (111Mb pour certains modèles)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Faciliter de montage du drive sous Google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Colab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Github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Plateforme d’hébergement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Principe de versioning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5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4990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B35E68C-35D0-4180-AA1F-1180A0DCF0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41868" y="936559"/>
            <a:ext cx="3733800" cy="3777615"/>
          </a:xfrm>
          <a:prstGeom prst="rect">
            <a:avLst/>
          </a:prstGeom>
        </p:spPr>
      </p:pic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56C144B-A8CC-4829-8836-A76BD1BF1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006315" y="235277"/>
            <a:ext cx="4838505" cy="482865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A86CA15A-408A-4FCE-AE8C-CA3D57C6A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232" y="5136537"/>
            <a:ext cx="4179142" cy="4213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EE818C-9200-4C0B-B2C3-8B3AF7372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8522" y="4760403"/>
            <a:ext cx="3187770" cy="3252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F5D2A7-51D3-49A2-AE4F-F20BCC7922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2317" y="1817866"/>
            <a:ext cx="4103647" cy="4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36" y="296029"/>
            <a:ext cx="5390999" cy="55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Les neurones et perceptron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Fonctions d’activation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Types d’apprentissage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 size : 32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Taille d’image : 28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 1000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E856CD9-F181-4112-864C-F13879081F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60147" y="560563"/>
            <a:ext cx="4572955" cy="45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5 – EMNIST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5F8410-C6A5-41F2-931C-930ADFB4C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2087047"/>
            <a:ext cx="10960223" cy="28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Travail très intéressant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Mix entre théorie et programmation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Première approche du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Vision du potentiel des algorithmes d’IA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</a:t>
            </a:r>
            <a:b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Les neurones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066BC0-9309-402D-B4C4-C97DD9A3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24" y="2194888"/>
            <a:ext cx="8389964" cy="23125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383065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438" y="1510803"/>
                <a:ext cx="10629122" cy="4377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BE" sz="2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naryPr>
                      <m:sub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𝑖</m:t>
                        </m:r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=1</m:t>
                        </m:r>
                      </m:sub>
                      <m:sup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𝑤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+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𝑏</m:t>
                    </m:r>
                  </m:oMath>
                </a14:m>
                <a:r>
                  <a:rPr lang="fr-BE" sz="2800" dirty="0">
                    <a:solidFill>
                      <a:schemeClr val="accent1">
                        <a:lumMod val="50000"/>
                      </a:schemeClr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𝑓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(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𝑧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eqArr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0 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𝑠𝑖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𝑧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≤0</m:t>
                            </m:r>
                          </m:e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1 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𝑠𝑖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𝑧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&gt;0</m:t>
                            </m:r>
                          </m:e>
                        </m:eqArr>
                      </m:e>
                    </m:d>
                  </m:oMath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438" y="1510803"/>
                <a:ext cx="10629122" cy="4377480"/>
              </a:xfrm>
              <a:prstGeom prst="rect">
                <a:avLst/>
              </a:prstGeom>
              <a:blipFill>
                <a:blip r:embed="rId3"/>
                <a:stretch>
                  <a:fillRect l="-917" t="-11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1142047"/>
            <a:ext cx="62769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Feedforward				       Back Propagation	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80" y="2609722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75" y="2625158"/>
            <a:ext cx="3970448" cy="2636063"/>
          </a:xfrm>
          <a:prstGeom prst="rect">
            <a:avLst/>
          </a:prstGeom>
        </p:spPr>
      </p:pic>
      <p:cxnSp>
        <p:nvCxnSpPr>
          <p:cNvPr id="5" name="Connecteur : en arc 4">
            <a:extLst>
              <a:ext uri="{FF2B5EF4-FFF2-40B4-BE49-F238E27FC236}">
                <a16:creationId xmlns:a16="http://schemas.microsoft.com/office/drawing/2014/main" id="{B184629E-444E-4617-B5C9-26AD2D2CEE22}"/>
              </a:ext>
            </a:extLst>
          </p:cNvPr>
          <p:cNvCxnSpPr/>
          <p:nvPr/>
        </p:nvCxnSpPr>
        <p:spPr>
          <a:xfrm rot="10800000" flipV="1">
            <a:off x="8957965" y="3912597"/>
            <a:ext cx="978946" cy="618673"/>
          </a:xfrm>
          <a:prstGeom prst="curvedConnector3">
            <a:avLst>
              <a:gd name="adj1" fmla="val 4011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F543A9F-57CD-4E1F-BA2F-7918A7FC209D}"/>
              </a:ext>
            </a:extLst>
          </p:cNvPr>
          <p:cNvSpPr txBox="1"/>
          <p:nvPr/>
        </p:nvSpPr>
        <p:spPr>
          <a:xfrm>
            <a:off x="9312676" y="4531271"/>
            <a:ext cx="242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Rétropropagation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du gradient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 d’activation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2 types : linéaire et non linéaire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A56EC9-7F81-4A39-9534-40C8EA0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12" y="3108024"/>
            <a:ext cx="4836459" cy="281635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9BA7837-C9E2-41C8-97A6-BE329BABFE15}"/>
              </a:ext>
            </a:extLst>
          </p:cNvPr>
          <p:cNvSpPr txBox="1"/>
          <p:nvPr/>
        </p:nvSpPr>
        <p:spPr>
          <a:xfrm>
            <a:off x="4558369" y="2599650"/>
            <a:ext cx="3296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solidFill>
                  <a:schemeClr val="accent1">
                    <a:lumMod val="50000"/>
                  </a:schemeClr>
                </a:solidFill>
              </a:rPr>
              <a:t>Linéaire</a:t>
            </a:r>
          </a:p>
        </p:txBody>
      </p:sp>
    </p:spTree>
    <p:extLst>
      <p:ext uri="{BB962C8B-B14F-4D97-AF65-F5344CB8AC3E}">
        <p14:creationId xmlns:p14="http://schemas.microsoft.com/office/powerpoint/2010/main" val="140510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 d’activation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2 types : linéaire et non linéaire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15FCD86-00F9-4B29-9F76-41E0249060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31" y="2312897"/>
            <a:ext cx="3344283" cy="218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5EB4AC6-7A8A-4C6C-BAC2-EFE8488AEB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29" y="2939276"/>
            <a:ext cx="5149325" cy="26778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èche : virage 2">
            <a:extLst>
              <a:ext uri="{FF2B5EF4-FFF2-40B4-BE49-F238E27FC236}">
                <a16:creationId xmlns:a16="http://schemas.microsoft.com/office/drawing/2014/main" id="{1D918AAC-FB72-4759-9993-5A515AF3353A}"/>
              </a:ext>
            </a:extLst>
          </p:cNvPr>
          <p:cNvSpPr/>
          <p:nvPr/>
        </p:nvSpPr>
        <p:spPr>
          <a:xfrm flipV="1">
            <a:off x="5521689" y="4367785"/>
            <a:ext cx="989703" cy="8027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0E594F-46B0-4A54-89B3-F818D5499A7E}"/>
              </a:ext>
            </a:extLst>
          </p:cNvPr>
          <p:cNvSpPr txBox="1"/>
          <p:nvPr/>
        </p:nvSpPr>
        <p:spPr>
          <a:xfrm>
            <a:off x="4158598" y="2528349"/>
            <a:ext cx="104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ReLU</a:t>
            </a:r>
            <a:endParaRPr lang="fr-BE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867AB9D-E5F9-445A-9FFA-7565F8CD9961}"/>
              </a:ext>
            </a:extLst>
          </p:cNvPr>
          <p:cNvSpPr txBox="1"/>
          <p:nvPr/>
        </p:nvSpPr>
        <p:spPr>
          <a:xfrm>
            <a:off x="7044914" y="3167339"/>
            <a:ext cx="2402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LeakyReLU</a:t>
            </a:r>
            <a:endParaRPr lang="fr-BE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D29E78-C997-44C4-B870-036A080C34EC}"/>
                  </a:ext>
                </a:extLst>
              </p:cNvPr>
              <p:cNvSpPr/>
              <p:nvPr/>
            </p:nvSpPr>
            <p:spPr>
              <a:xfrm>
                <a:off x="3871840" y="3567601"/>
                <a:ext cx="2964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fr-BE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BE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fr-BE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(0,</m:t>
                    </m:r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fr-BE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fr-BE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D29E78-C997-44C4-B870-036A080C3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40" y="3567601"/>
                <a:ext cx="29640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ABF733-48B8-431B-91FA-C5440A9B67BA}"/>
                  </a:ext>
                </a:extLst>
              </p:cNvPr>
              <p:cNvSpPr/>
              <p:nvPr/>
            </p:nvSpPr>
            <p:spPr>
              <a:xfrm>
                <a:off x="7414059" y="4537605"/>
                <a:ext cx="40472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BE" sz="28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B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BE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800" i="0">
                              <a:latin typeface="Cambria Math" panose="02040503050406030204" pitchFamily="18" charset="0"/>
                            </a:rPr>
                            <m:t>ma</m:t>
                          </m:r>
                          <m:func>
                            <m:funcPr>
                              <m:ctrlPr>
                                <a:rPr lang="fr-BE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BE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fName>
                            <m:e>
                              <m:r>
                                <a:rPr lang="fr-BE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fr-BE" sz="2800" b="0" i="0" smtClean="0">
                              <a:latin typeface="Cambria Math" panose="02040503050406030204" pitchFamily="18" charset="0"/>
                            </a:rPr>
                            <m:t>pente</m:t>
                          </m:r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B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BE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ABF733-48B8-431B-91FA-C5440A9B6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9" y="4537605"/>
                <a:ext cx="40472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2FA8B62F-1510-4F1D-8087-BBB0BE084C5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7065" y="2526227"/>
            <a:ext cx="3792541" cy="31753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75B71DF-AFF4-4AB3-BD13-997B6072D7C5}"/>
              </a:ext>
            </a:extLst>
          </p:cNvPr>
          <p:cNvSpPr txBox="1"/>
          <p:nvPr/>
        </p:nvSpPr>
        <p:spPr>
          <a:xfrm>
            <a:off x="502682" y="2819138"/>
            <a:ext cx="104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tanh</a:t>
            </a:r>
            <a:endParaRPr lang="fr-BE" sz="3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FB640E-BC14-4C84-B884-F6CF42DFEDAB}"/>
              </a:ext>
            </a:extLst>
          </p:cNvPr>
          <p:cNvSpPr txBox="1"/>
          <p:nvPr/>
        </p:nvSpPr>
        <p:spPr>
          <a:xfrm>
            <a:off x="6835921" y="1054358"/>
            <a:ext cx="3296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solidFill>
                  <a:schemeClr val="accent1">
                    <a:lumMod val="50000"/>
                  </a:schemeClr>
                </a:solidFill>
              </a:rPr>
              <a:t>Non linéaire</a:t>
            </a:r>
          </a:p>
        </p:txBody>
      </p:sp>
    </p:spTree>
    <p:extLst>
      <p:ext uri="{BB962C8B-B14F-4D97-AF65-F5344CB8AC3E}">
        <p14:creationId xmlns:p14="http://schemas.microsoft.com/office/powerpoint/2010/main" val="304684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46" y="99455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7" y="1510803"/>
            <a:ext cx="1141056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			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- Labélisées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		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			Trouver organisation des données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1381</Words>
  <Application>Microsoft Office PowerPoint</Application>
  <PresentationFormat>Grand écran</PresentationFormat>
  <Paragraphs>469</Paragraphs>
  <Slides>33</Slides>
  <Notes>9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CGAN</vt:lpstr>
      <vt:lpstr>Les réseaux de neurones - CGAN</vt:lpstr>
      <vt:lpstr>Les réseaux de neurones – CGAN</vt:lpstr>
      <vt:lpstr>Les réseaux de neurones - CGAN</vt:lpstr>
      <vt:lpstr>L’environnement</vt:lpstr>
      <vt:lpstr>L’environnement</vt:lpstr>
      <vt:lpstr>L’environnement</vt:lpstr>
      <vt:lpstr>L’environnement</vt:lpstr>
      <vt:lpstr>Les résultats</vt:lpstr>
      <vt:lpstr>Les résultats</vt:lpstr>
      <vt:lpstr>Les résultats</vt:lpstr>
      <vt:lpstr>Les résultats</vt:lpstr>
      <vt:lpstr>Conclusion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50</cp:revision>
  <dcterms:created xsi:type="dcterms:W3CDTF">2019-08-25T11:36:50Z</dcterms:created>
  <dcterms:modified xsi:type="dcterms:W3CDTF">2019-08-26T22:22:08Z</dcterms:modified>
</cp:coreProperties>
</file>